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9" r:id="rId6"/>
    <p:sldId id="258" r:id="rId7"/>
    <p:sldId id="260" r:id="rId8"/>
    <p:sldId id="261" r:id="rId9"/>
    <p:sldId id="262" r:id="rId10"/>
    <p:sldId id="263" r:id="rId11"/>
    <p:sldId id="264" r:id="rId12"/>
    <p:sldId id="265" r:id="rId13"/>
    <p:sldId id="268" r:id="rId14"/>
    <p:sldId id="269" r:id="rId15"/>
    <p:sldId id="270" r:id="rId16"/>
    <p:sldId id="271" r:id="rId17"/>
    <p:sldId id="272" r:id="rId1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7" autoAdjust="0"/>
    <p:restoredTop sz="74440" autoAdjust="0"/>
  </p:normalViewPr>
  <p:slideViewPr>
    <p:cSldViewPr snapToGrid="0">
      <p:cViewPr varScale="1">
        <p:scale>
          <a:sx n="53" d="100"/>
          <a:sy n="53" d="100"/>
        </p:scale>
        <p:origin x="1374" y="72"/>
      </p:cViewPr>
      <p:guideLst/>
    </p:cSldViewPr>
  </p:slideViewPr>
  <p:notesTextViewPr>
    <p:cViewPr>
      <p:scale>
        <a:sx n="1" d="1"/>
        <a:sy n="1" d="1"/>
      </p:scale>
      <p:origin x="0" y="-36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C92514-C2AB-427C-8169-C5EB1A01F928}" type="datetimeFigureOut">
              <a:rPr kumimoji="1" lang="ja-JP" altLang="en-US" smtClean="0"/>
              <a:t>2020/7/6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1E12514-F075-42A5-8698-3D610CE429A6}" type="slidenum">
              <a:rPr kumimoji="1" lang="ja-JP" altLang="en-US" smtClean="0"/>
              <a:t>‹#›</a:t>
            </a:fld>
            <a:endParaRPr kumimoji="1" lang="ja-JP" altLang="en-US"/>
          </a:p>
        </p:txBody>
      </p:sp>
    </p:spTree>
    <p:extLst>
      <p:ext uri="{BB962C8B-B14F-4D97-AF65-F5344CB8AC3E}">
        <p14:creationId xmlns:p14="http://schemas.microsoft.com/office/powerpoint/2010/main" val="22071922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●○○小学校○年生の皆さん、こんにちは！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「北海道のいま」の説明の前に、北海道でのお米づくりの歴史について簡単にご紹介します。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●北海道のお米づくりは江戸時代より道南地域から始まりましたが、寒い北海道での稲作は当時は難しくお米の生産は不安定な時期が続きました。</a:t>
            </a:r>
          </a:p>
          <a:p>
            <a:r>
              <a:rPr kumimoji="1" lang="ja-JP" altLang="ja-JP" sz="1200" kern="1200" dirty="0">
                <a:solidFill>
                  <a:schemeClr val="tx1"/>
                </a:solidFill>
                <a:effectLst/>
                <a:latin typeface="+mn-lt"/>
                <a:ea typeface="+mn-ea"/>
                <a:cs typeface="+mn-cs"/>
              </a:rPr>
              <a:t>●それでも、自分で作ったお米を食べたいという思いは強く、</a:t>
            </a:r>
            <a:r>
              <a:rPr kumimoji="1" lang="en-US" altLang="ja-JP" sz="1200" kern="1200" dirty="0">
                <a:solidFill>
                  <a:schemeClr val="tx1"/>
                </a:solidFill>
                <a:effectLst/>
                <a:latin typeface="+mn-lt"/>
                <a:ea typeface="+mn-ea"/>
                <a:cs typeface="+mn-cs"/>
              </a:rPr>
              <a:t>1873</a:t>
            </a:r>
            <a:r>
              <a:rPr kumimoji="1" lang="ja-JP" altLang="ja-JP" sz="1200" kern="1200" dirty="0">
                <a:solidFill>
                  <a:schemeClr val="tx1"/>
                </a:solidFill>
                <a:effectLst/>
                <a:latin typeface="+mn-lt"/>
                <a:ea typeface="+mn-ea"/>
                <a:cs typeface="+mn-cs"/>
              </a:rPr>
              <a:t>年（明治</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年）、「中山久蔵」さんが現在の北広島市の島松で「赤毛」という品種を用いて、初めて米づくりに成功しました。</a:t>
            </a:r>
          </a:p>
          <a:p>
            <a:r>
              <a:rPr kumimoji="1" lang="ja-JP" altLang="ja-JP" sz="1200" kern="1200" dirty="0">
                <a:solidFill>
                  <a:schemeClr val="tx1"/>
                </a:solidFill>
                <a:effectLst/>
                <a:latin typeface="+mn-lt"/>
                <a:ea typeface="+mn-ea"/>
                <a:cs typeface="+mn-cs"/>
              </a:rPr>
              <a:t>●以来、寒さに強く美味しい米づくりへの研究が重ねられ、</a:t>
            </a:r>
            <a:r>
              <a:rPr kumimoji="1" lang="en-US" altLang="ja-JP" sz="1200" kern="1200" dirty="0">
                <a:solidFill>
                  <a:schemeClr val="tx1"/>
                </a:solidFill>
                <a:effectLst/>
                <a:latin typeface="+mn-lt"/>
                <a:ea typeface="+mn-ea"/>
                <a:cs typeface="+mn-cs"/>
              </a:rPr>
              <a:t>1988</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昭和</a:t>
            </a:r>
            <a:r>
              <a:rPr kumimoji="1" lang="en-US" altLang="ja-JP" sz="1200" kern="1200" dirty="0">
                <a:solidFill>
                  <a:schemeClr val="tx1"/>
                </a:solidFill>
                <a:effectLst/>
                <a:latin typeface="+mn-lt"/>
                <a:ea typeface="+mn-ea"/>
                <a:cs typeface="+mn-cs"/>
              </a:rPr>
              <a:t>63</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には「きらら</a:t>
            </a:r>
            <a:r>
              <a:rPr kumimoji="1" lang="en-US" altLang="ja-JP" sz="1200" kern="1200" dirty="0">
                <a:solidFill>
                  <a:schemeClr val="tx1"/>
                </a:solidFill>
                <a:effectLst/>
                <a:latin typeface="+mn-lt"/>
                <a:ea typeface="+mn-ea"/>
                <a:cs typeface="+mn-cs"/>
              </a:rPr>
              <a:t>397</a:t>
            </a:r>
            <a:r>
              <a:rPr kumimoji="1" lang="ja-JP" altLang="ja-JP" sz="1200" kern="1200" dirty="0">
                <a:solidFill>
                  <a:schemeClr val="tx1"/>
                </a:solidFill>
                <a:effectLst/>
                <a:latin typeface="+mn-lt"/>
                <a:ea typeface="+mn-ea"/>
                <a:cs typeface="+mn-cs"/>
              </a:rPr>
              <a:t>」が誕生、以降「ほしのゆめ」「ななつぼし」「ふっくりんこ」などが開発され、そして</a:t>
            </a:r>
            <a:r>
              <a:rPr kumimoji="1" lang="en-US" altLang="ja-JP" sz="1200" kern="1200" dirty="0">
                <a:solidFill>
                  <a:schemeClr val="tx1"/>
                </a:solidFill>
                <a:effectLst/>
                <a:latin typeface="+mn-lt"/>
                <a:ea typeface="+mn-ea"/>
                <a:cs typeface="+mn-cs"/>
              </a:rPr>
              <a:t>2008</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平成</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には、北海道米の最高峰「ゆめぴりか」が誕生しました。</a:t>
            </a:r>
          </a:p>
          <a:p>
            <a:r>
              <a:rPr kumimoji="1" lang="ja-JP" altLang="ja-JP" sz="1200" kern="1200" dirty="0">
                <a:solidFill>
                  <a:schemeClr val="tx1"/>
                </a:solidFill>
                <a:effectLst/>
                <a:latin typeface="+mn-lt"/>
                <a:ea typeface="+mn-ea"/>
                <a:cs typeface="+mn-cs"/>
              </a:rPr>
              <a:t>●このように北海道では美味しくて、寒さに強い品種が次々と誕生し、今では、おいしいお米を安定して生産することが可能となりました。</a:t>
            </a:r>
          </a:p>
          <a:p>
            <a:r>
              <a:rPr kumimoji="1" lang="ja-JP" altLang="ja-JP" sz="1200" kern="1200" dirty="0">
                <a:solidFill>
                  <a:schemeClr val="tx1"/>
                </a:solidFill>
                <a:effectLst/>
                <a:latin typeface="+mn-lt"/>
                <a:ea typeface="+mn-ea"/>
                <a:cs typeface="+mn-cs"/>
              </a:rPr>
              <a:t>●それでは、「北海道米のいま」をご紹介します。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詳細は、「お米のはなし」（先生用マニュアル）の</a:t>
            </a:r>
            <a:r>
              <a:rPr kumimoji="1" lang="en-US" altLang="ja-JP" sz="1200" kern="1200">
                <a:solidFill>
                  <a:schemeClr val="tx1"/>
                </a:solidFill>
                <a:effectLst/>
                <a:latin typeface="+mn-lt"/>
                <a:ea typeface="+mn-ea"/>
                <a:cs typeface="+mn-cs"/>
              </a:rPr>
              <a:t>29</a:t>
            </a:r>
            <a:r>
              <a:rPr kumimoji="1" lang="ja-JP" altLang="en-US" sz="1200" kern="1200">
                <a:solidFill>
                  <a:schemeClr val="tx1"/>
                </a:solidFill>
                <a:effectLst/>
                <a:latin typeface="+mn-lt"/>
                <a:ea typeface="+mn-ea"/>
                <a:cs typeface="+mn-cs"/>
              </a:rPr>
              <a:t>ページ</a:t>
            </a:r>
            <a:r>
              <a:rPr kumimoji="1" lang="ja-JP" altLang="en-US" sz="1200" kern="1200" dirty="0">
                <a:solidFill>
                  <a:schemeClr val="tx1"/>
                </a:solidFill>
                <a:effectLst/>
                <a:latin typeface="+mn-lt"/>
                <a:ea typeface="+mn-ea"/>
                <a:cs typeface="+mn-cs"/>
              </a:rPr>
              <a:t>を参照</a:t>
            </a:r>
            <a:endParaRPr kumimoji="1" lang="ja-JP" altLang="en-US" dirty="0"/>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1</a:t>
            </a:fld>
            <a:endParaRPr kumimoji="1" lang="ja-JP" altLang="en-US"/>
          </a:p>
        </p:txBody>
      </p:sp>
    </p:spTree>
    <p:extLst>
      <p:ext uri="{BB962C8B-B14F-4D97-AF65-F5344CB8AC3E}">
        <p14:creationId xmlns:p14="http://schemas.microsoft.com/office/powerpoint/2010/main" val="32079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●皆さんは、毎日、朝ごはんを食べていますか？（挙手を促す）</a:t>
            </a:r>
          </a:p>
          <a:p>
            <a:r>
              <a:rPr kumimoji="1" lang="ja-JP" altLang="ja-JP" sz="1200" kern="1200" dirty="0">
                <a:solidFill>
                  <a:schemeClr val="tx1"/>
                </a:solidFill>
                <a:effectLst/>
                <a:latin typeface="+mn-lt"/>
                <a:ea typeface="+mn-ea"/>
                <a:cs typeface="+mn-cs"/>
              </a:rPr>
              <a:t>●私たちの脳は、「ごはん」などの炭水化物が分解されてできるブドウ糖を唯一のエネルギーとしています。朝ごはんを食べないと、エネルギー切れで、だるいと感じたり、集中力が低下してしまいます。</a:t>
            </a:r>
          </a:p>
          <a:p>
            <a:r>
              <a:rPr kumimoji="1" lang="ja-JP" altLang="ja-JP" sz="1200" kern="1200" dirty="0">
                <a:solidFill>
                  <a:schemeClr val="tx1"/>
                </a:solidFill>
                <a:effectLst/>
                <a:latin typeface="+mn-lt"/>
                <a:ea typeface="+mn-ea"/>
                <a:cs typeface="+mn-cs"/>
              </a:rPr>
              <a:t>●文部科学省という国の機関の調査では、朝ごはんをきちんと食べている子どもほど、テストの点数や体力が高いという結果が出ています。</a:t>
            </a:r>
          </a:p>
          <a:p>
            <a:r>
              <a:rPr kumimoji="1" lang="ja-JP" altLang="ja-JP" sz="1200" kern="1200" dirty="0">
                <a:solidFill>
                  <a:schemeClr val="tx1"/>
                </a:solidFill>
                <a:effectLst/>
                <a:latin typeface="+mn-lt"/>
                <a:ea typeface="+mn-ea"/>
                <a:cs typeface="+mn-cs"/>
              </a:rPr>
              <a:t>●皆さんも余裕をもって早起きして、しっかり朝ごはんを食べるよう心掛けてみて下さい。</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詳細は、「お米のはなし」（先生用マニュアル）の</a:t>
            </a:r>
            <a:r>
              <a:rPr kumimoji="1" lang="en-US" altLang="ja-JP" sz="1200" kern="1200" dirty="0">
                <a:solidFill>
                  <a:schemeClr val="tx1"/>
                </a:solidFill>
                <a:effectLst/>
                <a:latin typeface="+mn-lt"/>
                <a:ea typeface="+mn-ea"/>
                <a:cs typeface="+mn-cs"/>
              </a:rPr>
              <a:t>24</a:t>
            </a:r>
            <a:r>
              <a:rPr kumimoji="1" lang="ja-JP" altLang="en-US" sz="1200" kern="1200" dirty="0">
                <a:solidFill>
                  <a:schemeClr val="tx1"/>
                </a:solidFill>
                <a:effectLst/>
                <a:latin typeface="+mn-lt"/>
                <a:ea typeface="+mn-ea"/>
                <a:cs typeface="+mn-cs"/>
              </a:rPr>
              <a:t>ページを参照</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10</a:t>
            </a:fld>
            <a:endParaRPr kumimoji="1" lang="ja-JP" altLang="en-US"/>
          </a:p>
        </p:txBody>
      </p:sp>
    </p:spTree>
    <p:extLst>
      <p:ext uri="{BB962C8B-B14F-4D97-AF65-F5344CB8AC3E}">
        <p14:creationId xmlns:p14="http://schemas.microsoft.com/office/powerpoint/2010/main" val="196347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●皆さんは、「食料自給率」って何か知っていますか？</a:t>
            </a:r>
          </a:p>
          <a:p>
            <a:r>
              <a:rPr kumimoji="1" lang="ja-JP" altLang="ja-JP" sz="1200" kern="1200" dirty="0">
                <a:solidFill>
                  <a:schemeClr val="tx1"/>
                </a:solidFill>
                <a:effectLst/>
                <a:latin typeface="+mn-lt"/>
                <a:ea typeface="+mn-ea"/>
                <a:cs typeface="+mn-cs"/>
              </a:rPr>
              <a:t>●食料自給率とは国内で食べられている食べ物のうち、どのくらい国内で作られているかの割合のことです。</a:t>
            </a:r>
          </a:p>
          <a:p>
            <a:r>
              <a:rPr kumimoji="1" lang="ja-JP" altLang="ja-JP" sz="1200" kern="1200" dirty="0">
                <a:solidFill>
                  <a:schemeClr val="tx1"/>
                </a:solidFill>
                <a:effectLst/>
                <a:latin typeface="+mn-lt"/>
                <a:ea typeface="+mn-ea"/>
                <a:cs typeface="+mn-cs"/>
              </a:rPr>
              <a:t>●日本の食料自給率は平成</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年度で</a:t>
            </a:r>
            <a:r>
              <a:rPr kumimoji="1" lang="en-US" altLang="ja-JP" sz="1200" kern="1200" dirty="0">
                <a:solidFill>
                  <a:schemeClr val="tx1"/>
                </a:solidFill>
                <a:effectLst/>
                <a:latin typeface="+mn-lt"/>
                <a:ea typeface="+mn-ea"/>
                <a:cs typeface="+mn-cs"/>
              </a:rPr>
              <a:t>37%</a:t>
            </a:r>
            <a:r>
              <a:rPr kumimoji="1" lang="ja-JP" altLang="ja-JP" sz="1200" kern="1200" dirty="0">
                <a:solidFill>
                  <a:schemeClr val="tx1"/>
                </a:solidFill>
                <a:effectLst/>
                <a:latin typeface="+mn-lt"/>
                <a:ea typeface="+mn-ea"/>
                <a:cs typeface="+mn-cs"/>
              </a:rPr>
              <a:t>しかなく、このグラフのとおり</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グラフを指し示す</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、アメリカやヨーロッパと比較して、とても低く、また年々低下してきています。</a:t>
            </a:r>
          </a:p>
          <a:p>
            <a:r>
              <a:rPr kumimoji="1" lang="ja-JP" altLang="ja-JP" sz="1200" kern="1200" dirty="0">
                <a:solidFill>
                  <a:schemeClr val="tx1"/>
                </a:solidFill>
                <a:effectLst/>
                <a:latin typeface="+mn-lt"/>
                <a:ea typeface="+mn-ea"/>
                <a:cs typeface="+mn-cs"/>
              </a:rPr>
              <a:t>●もしも異常気象や災害</a:t>
            </a:r>
            <a:r>
              <a:rPr kumimoji="1" lang="ja-JP" altLang="en-US" sz="1200" kern="1200">
                <a:solidFill>
                  <a:schemeClr val="tx1"/>
                </a:solidFill>
                <a:effectLst/>
                <a:latin typeface="+mn-lt"/>
                <a:ea typeface="+mn-ea"/>
                <a:cs typeface="+mn-cs"/>
              </a:rPr>
              <a:t>、また新型コロナウイルスのような感染病の影響</a:t>
            </a:r>
            <a:r>
              <a:rPr kumimoji="1" lang="ja-JP" altLang="ja-JP" sz="1200" kern="1200">
                <a:solidFill>
                  <a:schemeClr val="tx1"/>
                </a:solidFill>
                <a:effectLst/>
                <a:latin typeface="+mn-lt"/>
                <a:ea typeface="+mn-ea"/>
                <a:cs typeface="+mn-cs"/>
              </a:rPr>
              <a:t>で</a:t>
            </a:r>
            <a:r>
              <a:rPr kumimoji="1" lang="ja-JP" altLang="ja-JP" sz="1200" kern="1200" dirty="0">
                <a:solidFill>
                  <a:schemeClr val="tx1"/>
                </a:solidFill>
                <a:effectLst/>
                <a:latin typeface="+mn-lt"/>
                <a:ea typeface="+mn-ea"/>
                <a:cs typeface="+mn-cs"/>
              </a:rPr>
              <a:t>輸入が止まってしまったら大変です！</a:t>
            </a:r>
          </a:p>
          <a:p>
            <a:r>
              <a:rPr kumimoji="1" lang="ja-JP" altLang="ja-JP" sz="1200" kern="1200" dirty="0">
                <a:solidFill>
                  <a:schemeClr val="tx1"/>
                </a:solidFill>
                <a:effectLst/>
                <a:latin typeface="+mn-lt"/>
                <a:ea typeface="+mn-ea"/>
                <a:cs typeface="+mn-cs"/>
              </a:rPr>
              <a:t>●お米の自給率は</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なので、「主食をごはんにする」ことで、食料自給率がアップします。</a:t>
            </a:r>
          </a:p>
          <a:p>
            <a:r>
              <a:rPr kumimoji="1" lang="ja-JP" altLang="ja-JP" sz="1200" kern="1200" dirty="0">
                <a:solidFill>
                  <a:schemeClr val="tx1"/>
                </a:solidFill>
                <a:effectLst/>
                <a:latin typeface="+mn-lt"/>
                <a:ea typeface="+mn-ea"/>
                <a:cs typeface="+mn-cs"/>
              </a:rPr>
              <a:t>●また、「地元でとれる食材を使う」「旬のものを食べる」「食べ残しを減らす」ことも食料自給率向上に効果的です。</a:t>
            </a:r>
          </a:p>
          <a:p>
            <a:r>
              <a:rPr kumimoji="1" lang="ja-JP" altLang="ja-JP" sz="1200" kern="1200" dirty="0">
                <a:solidFill>
                  <a:schemeClr val="tx1"/>
                </a:solidFill>
                <a:effectLst/>
                <a:latin typeface="+mn-lt"/>
                <a:ea typeface="+mn-ea"/>
                <a:cs typeface="+mn-cs"/>
              </a:rPr>
              <a:t>●皆さんも食料自給率のアップに向けて、お家の方とも相談して、できることからチャレンジしてみて下さい。</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詳細は、「お米のはなし」（先生用マニュアル）の</a:t>
            </a:r>
            <a:r>
              <a:rPr kumimoji="1" lang="en-US" altLang="ja-JP" sz="1200" kern="1200" dirty="0">
                <a:solidFill>
                  <a:schemeClr val="tx1"/>
                </a:solidFill>
                <a:effectLst/>
                <a:latin typeface="+mn-lt"/>
                <a:ea typeface="+mn-ea"/>
                <a:cs typeface="+mn-cs"/>
              </a:rPr>
              <a:t>25</a:t>
            </a:r>
            <a:r>
              <a:rPr kumimoji="1" lang="ja-JP" altLang="en-US" sz="1200" kern="1200" dirty="0">
                <a:solidFill>
                  <a:schemeClr val="tx1"/>
                </a:solidFill>
                <a:effectLst/>
                <a:latin typeface="+mn-lt"/>
                <a:ea typeface="+mn-ea"/>
                <a:cs typeface="+mn-cs"/>
              </a:rPr>
              <a:t>ページを参照</a:t>
            </a:r>
            <a:endParaRPr kumimoji="1" lang="ja-JP" altLang="en-US" dirty="0"/>
          </a:p>
          <a:p>
            <a:endParaRPr kumimoji="1" lang="ja-JP" altLang="en-US"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11</a:t>
            </a:fld>
            <a:endParaRPr kumimoji="1" lang="ja-JP" altLang="en-US"/>
          </a:p>
        </p:txBody>
      </p:sp>
    </p:spTree>
    <p:extLst>
      <p:ext uri="{BB962C8B-B14F-4D97-AF65-F5344CB8AC3E}">
        <p14:creationId xmlns:p14="http://schemas.microsoft.com/office/powerpoint/2010/main" val="89740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●北海道は、今日も、明日も、その先も、米どころ日本一を目指して頑張っています。</a:t>
            </a:r>
          </a:p>
          <a:p>
            <a:r>
              <a:rPr kumimoji="1" lang="ja-JP" altLang="ja-JP" sz="1200" kern="1200" dirty="0">
                <a:solidFill>
                  <a:schemeClr val="tx1"/>
                </a:solidFill>
                <a:effectLst/>
                <a:latin typeface="+mn-lt"/>
                <a:ea typeface="+mn-ea"/>
                <a:cs typeface="+mn-cs"/>
              </a:rPr>
              <a:t>●お米の生産者をはじめ、関係する人たちが一丸となって、もっともっとおいしいお米を届けられるように日々努力しています。</a:t>
            </a:r>
          </a:p>
          <a:p>
            <a:r>
              <a:rPr kumimoji="1" lang="ja-JP" altLang="ja-JP" sz="1200" kern="1200" dirty="0">
                <a:solidFill>
                  <a:schemeClr val="tx1"/>
                </a:solidFill>
                <a:effectLst/>
                <a:latin typeface="+mn-lt"/>
                <a:ea typeface="+mn-ea"/>
                <a:cs typeface="+mn-cs"/>
              </a:rPr>
              <a:t>●皆さんも、北海道米をたくさん食べて応援してください。</a:t>
            </a:r>
          </a:p>
          <a:p>
            <a:r>
              <a:rPr kumimoji="1" lang="ja-JP" altLang="ja-JP" sz="1200" kern="1200" dirty="0">
                <a:solidFill>
                  <a:schemeClr val="tx1"/>
                </a:solidFill>
                <a:effectLst/>
                <a:latin typeface="+mn-lt"/>
                <a:ea typeface="+mn-ea"/>
                <a:cs typeface="+mn-cs"/>
              </a:rPr>
              <a:t>●なお、ここでお話しさせて頂いた内容は、皆さんにお配りした「お米のはなし」にものっていますので、ゆっくり読んでみて下さい。</a:t>
            </a:r>
          </a:p>
          <a:p>
            <a:r>
              <a:rPr kumimoji="1" lang="ja-JP" altLang="ja-JP" sz="1200" kern="1200" dirty="0">
                <a:solidFill>
                  <a:schemeClr val="tx1"/>
                </a:solidFill>
                <a:effectLst/>
                <a:latin typeface="+mn-lt"/>
                <a:ea typeface="+mn-ea"/>
                <a:cs typeface="+mn-cs"/>
              </a:rPr>
              <a:t>●以上、北海道米についてご紹介させていただきました。</a:t>
            </a:r>
          </a:p>
          <a:p>
            <a:r>
              <a:rPr kumimoji="1" lang="ja-JP" altLang="ja-JP" sz="1200" kern="1200" dirty="0">
                <a:solidFill>
                  <a:schemeClr val="tx1"/>
                </a:solidFill>
                <a:effectLst/>
                <a:latin typeface="+mn-lt"/>
                <a:ea typeface="+mn-ea"/>
                <a:cs typeface="+mn-cs"/>
              </a:rPr>
              <a:t>最後までお聞きくださいまして、誠にありがとうございました。</a:t>
            </a:r>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12</a:t>
            </a:fld>
            <a:endParaRPr kumimoji="1" lang="ja-JP" altLang="en-US"/>
          </a:p>
        </p:txBody>
      </p:sp>
    </p:spTree>
    <p:extLst>
      <p:ext uri="{BB962C8B-B14F-4D97-AF65-F5344CB8AC3E}">
        <p14:creationId xmlns:p14="http://schemas.microsoft.com/office/powerpoint/2010/main" val="4073455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13</a:t>
            </a:fld>
            <a:endParaRPr kumimoji="1" lang="ja-JP" altLang="en-US"/>
          </a:p>
        </p:txBody>
      </p:sp>
    </p:spTree>
    <p:extLst>
      <p:ext uri="{BB962C8B-B14F-4D97-AF65-F5344CB8AC3E}">
        <p14:creationId xmlns:p14="http://schemas.microsoft.com/office/powerpoint/2010/main" val="711179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14</a:t>
            </a:fld>
            <a:endParaRPr kumimoji="1" lang="ja-JP" altLang="en-US"/>
          </a:p>
        </p:txBody>
      </p:sp>
    </p:spTree>
    <p:extLst>
      <p:ext uri="{BB962C8B-B14F-4D97-AF65-F5344CB8AC3E}">
        <p14:creationId xmlns:p14="http://schemas.microsoft.com/office/powerpoint/2010/main" val="386314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●北海道は日本の食料基地と呼ばれ、じゃがいも・とうもろこし・小麦・牛乳を始め全国一の生産量を誇る農畜産物がたくさんあります。</a:t>
            </a:r>
          </a:p>
          <a:p>
            <a:r>
              <a:rPr kumimoji="1" lang="ja-JP" altLang="ja-JP" sz="1200" kern="1200" dirty="0">
                <a:solidFill>
                  <a:schemeClr val="tx1"/>
                </a:solidFill>
                <a:effectLst/>
                <a:latin typeface="+mn-lt"/>
                <a:ea typeface="+mn-ea"/>
                <a:cs typeface="+mn-cs"/>
              </a:rPr>
              <a:t>●実は、お米も、新潟県に次ぐ、全国トップクラスの収穫量を誇る米どころとなっています。</a:t>
            </a:r>
          </a:p>
          <a:p>
            <a:r>
              <a:rPr kumimoji="1" lang="ja-JP" altLang="ja-JP" sz="1200" kern="1200" dirty="0">
                <a:solidFill>
                  <a:schemeClr val="tx1"/>
                </a:solidFill>
                <a:effectLst/>
                <a:latin typeface="+mn-lt"/>
                <a:ea typeface="+mn-ea"/>
                <a:cs typeface="+mn-cs"/>
              </a:rPr>
              <a:t>●北海道では、広大な大地と豊かな水を活かし、大規模な水田が全道各地で営まれています。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2</a:t>
            </a:fld>
            <a:endParaRPr kumimoji="1" lang="ja-JP" altLang="en-US"/>
          </a:p>
        </p:txBody>
      </p:sp>
    </p:spTree>
    <p:extLst>
      <p:ext uri="{BB962C8B-B14F-4D97-AF65-F5344CB8AC3E}">
        <p14:creationId xmlns:p14="http://schemas.microsoft.com/office/powerpoint/2010/main" val="242296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●次に、北海道米のおいしさの評価はどうなのか？</a:t>
            </a:r>
          </a:p>
          <a:p>
            <a:r>
              <a:rPr kumimoji="1" lang="ja-JP" altLang="ja-JP" sz="1200" kern="1200" dirty="0">
                <a:solidFill>
                  <a:schemeClr val="tx1"/>
                </a:solidFill>
                <a:effectLst/>
                <a:latin typeface="+mn-lt"/>
                <a:ea typeface="+mn-ea"/>
                <a:cs typeface="+mn-cs"/>
              </a:rPr>
              <a:t>その目安となるのが全国のお米のおいしさを</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段階にランク付けする「日本穀物検定協会」の食味ランキングです。</a:t>
            </a:r>
          </a:p>
          <a:p>
            <a:r>
              <a:rPr kumimoji="1" lang="ja-JP" altLang="ja-JP" sz="1200" kern="1200" dirty="0">
                <a:solidFill>
                  <a:schemeClr val="tx1"/>
                </a:solidFill>
                <a:effectLst/>
                <a:latin typeface="+mn-lt"/>
                <a:ea typeface="+mn-ea"/>
                <a:cs typeface="+mn-cs"/>
              </a:rPr>
              <a:t>●令和元年産の北海道米は、「ゆめぴりか」「ふっくりんこ」「ななつぼし」の対象</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品種全てが最高評価の「特</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ランク」と評価されました。</a:t>
            </a:r>
          </a:p>
          <a:p>
            <a:r>
              <a:rPr kumimoji="1" lang="ja-JP" altLang="ja-JP" sz="1200" kern="1200" dirty="0">
                <a:solidFill>
                  <a:schemeClr val="tx1"/>
                </a:solidFill>
                <a:effectLst/>
                <a:latin typeface="+mn-lt"/>
                <a:ea typeface="+mn-ea"/>
                <a:cs typeface="+mn-cs"/>
              </a:rPr>
              <a:t>●これで「ゆめぴりか」「ななつぼし」は</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年連続、「ふっくりんこ」は</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回目の「特</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」獲得となり、北海道米のおいしさは安定して高く評価されています。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3</a:t>
            </a:fld>
            <a:endParaRPr kumimoji="1" lang="ja-JP" altLang="en-US"/>
          </a:p>
        </p:txBody>
      </p:sp>
    </p:spTree>
    <p:extLst>
      <p:ext uri="{BB962C8B-B14F-4D97-AF65-F5344CB8AC3E}">
        <p14:creationId xmlns:p14="http://schemas.microsoft.com/office/powerpoint/2010/main" val="132773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●次に道内での北海道米の人気はどうなのか見てみましょう。</a:t>
            </a:r>
          </a:p>
          <a:p>
            <a:r>
              <a:rPr kumimoji="1" lang="ja-JP" altLang="ja-JP" sz="1200" kern="1200" dirty="0">
                <a:solidFill>
                  <a:schemeClr val="tx1"/>
                </a:solidFill>
                <a:effectLst/>
                <a:latin typeface="+mn-lt"/>
                <a:ea typeface="+mn-ea"/>
                <a:cs typeface="+mn-cs"/>
              </a:rPr>
              <a:t>●北海道の人がどのくらい北海道米を食べているのかという割合を北海道米の「道内食率」と呼んでいます。</a:t>
            </a:r>
          </a:p>
          <a:p>
            <a:r>
              <a:rPr kumimoji="1" lang="ja-JP" altLang="ja-JP" sz="1200" kern="1200" dirty="0">
                <a:solidFill>
                  <a:schemeClr val="tx1"/>
                </a:solidFill>
                <a:effectLst/>
                <a:latin typeface="+mn-lt"/>
                <a:ea typeface="+mn-ea"/>
                <a:cs typeface="+mn-cs"/>
              </a:rPr>
              <a:t>●過去、北海道米はおいしくないと人気がなく、道民の方にもあまり食べていただけない時代もありましたが、おいしい品種の開発など様々な努力の結果、今では道内食率は</a:t>
            </a:r>
            <a:r>
              <a:rPr kumimoji="1" lang="en-US" altLang="ja-JP" sz="1200" kern="1200" dirty="0">
                <a:solidFill>
                  <a:schemeClr val="tx1"/>
                </a:solidFill>
                <a:effectLst/>
                <a:latin typeface="+mn-lt"/>
                <a:ea typeface="+mn-ea"/>
                <a:cs typeface="+mn-cs"/>
              </a:rPr>
              <a:t>90</a:t>
            </a:r>
            <a:r>
              <a:rPr kumimoji="1" lang="ja-JP" altLang="ja-JP" sz="1200" kern="1200" dirty="0">
                <a:solidFill>
                  <a:schemeClr val="tx1"/>
                </a:solidFill>
                <a:effectLst/>
                <a:latin typeface="+mn-lt"/>
                <a:ea typeface="+mn-ea"/>
                <a:cs typeface="+mn-cs"/>
              </a:rPr>
              <a:t>％前後となっており、北海道米は地元・道民の方々に愛されるお米となっています。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4</a:t>
            </a:fld>
            <a:endParaRPr kumimoji="1" lang="ja-JP" altLang="en-US"/>
          </a:p>
        </p:txBody>
      </p:sp>
    </p:spTree>
    <p:extLst>
      <p:ext uri="{BB962C8B-B14F-4D97-AF65-F5344CB8AC3E}">
        <p14:creationId xmlns:p14="http://schemas.microsoft.com/office/powerpoint/2010/main" val="299670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●また、北海道米は道内のみならず、日本全国で広く親しまれています。</a:t>
            </a:r>
          </a:p>
          <a:p>
            <a:r>
              <a:rPr kumimoji="1" lang="ja-JP" altLang="ja-JP" sz="1200" kern="1200" dirty="0">
                <a:solidFill>
                  <a:schemeClr val="tx1"/>
                </a:solidFill>
                <a:effectLst/>
                <a:latin typeface="+mn-lt"/>
                <a:ea typeface="+mn-ea"/>
                <a:cs typeface="+mn-cs"/>
              </a:rPr>
              <a:t>●東京・大阪・名古屋をはじめ、沖縄でも人気が高く、集められたお米の</a:t>
            </a:r>
            <a:r>
              <a:rPr kumimoji="1" lang="en-US" altLang="ja-JP" sz="1200" kern="1200" dirty="0">
                <a:solidFill>
                  <a:schemeClr val="tx1"/>
                </a:solidFill>
                <a:effectLst/>
                <a:latin typeface="+mn-lt"/>
                <a:ea typeface="+mn-ea"/>
                <a:cs typeface="+mn-cs"/>
              </a:rPr>
              <a:t>60</a:t>
            </a:r>
            <a:r>
              <a:rPr kumimoji="1" lang="ja-JP" altLang="ja-JP" sz="1200" kern="1200" dirty="0">
                <a:solidFill>
                  <a:schemeClr val="tx1"/>
                </a:solidFill>
                <a:effectLst/>
                <a:latin typeface="+mn-lt"/>
                <a:ea typeface="+mn-ea"/>
                <a:cs typeface="+mn-cs"/>
              </a:rPr>
              <a:t>％以上が道外で販売されています。</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ホクレン分</a:t>
            </a:r>
            <a:r>
              <a:rPr kumimoji="1" lang="en-US" altLang="ja-JP" sz="1200" kern="120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●さらに、最近では、中国・香港・シンガポールなど、海外への輸出も行っています。</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＜参考＞</a:t>
            </a:r>
            <a:r>
              <a:rPr kumimoji="1" lang="en-US" altLang="ja-JP" sz="1200" kern="1200" dirty="0">
                <a:solidFill>
                  <a:schemeClr val="tx1"/>
                </a:solidFill>
                <a:effectLst/>
                <a:latin typeface="+mn-lt"/>
                <a:ea typeface="+mn-ea"/>
                <a:cs typeface="+mn-cs"/>
              </a:rPr>
              <a:t>2019</a:t>
            </a:r>
            <a:r>
              <a:rPr kumimoji="1" lang="ja-JP" altLang="en-US" sz="1200" kern="1200" dirty="0">
                <a:solidFill>
                  <a:schemeClr val="tx1"/>
                </a:solidFill>
                <a:effectLst/>
                <a:latin typeface="+mn-lt"/>
                <a:ea typeface="+mn-ea"/>
                <a:cs typeface="+mn-cs"/>
              </a:rPr>
              <a:t>年度輸出実績</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ホクレン関連</a:t>
            </a:r>
            <a:r>
              <a:rPr kumimoji="1" lang="en-US"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中国　　　　　</a:t>
            </a:r>
            <a:r>
              <a:rPr kumimoji="1" lang="en-US" altLang="ja-JP" sz="1200" kern="1200" dirty="0">
                <a:solidFill>
                  <a:schemeClr val="tx1"/>
                </a:solidFill>
                <a:effectLst/>
                <a:latin typeface="+mn-lt"/>
                <a:ea typeface="+mn-ea"/>
                <a:cs typeface="+mn-cs"/>
              </a:rPr>
              <a:t>526</a:t>
            </a:r>
            <a:r>
              <a:rPr kumimoji="1" lang="ja-JP" altLang="en-US" sz="1200" kern="1200" dirty="0">
                <a:solidFill>
                  <a:schemeClr val="tx1"/>
                </a:solidFill>
                <a:effectLst/>
                <a:latin typeface="+mn-lt"/>
                <a:ea typeface="+mn-ea"/>
                <a:cs typeface="+mn-cs"/>
              </a:rPr>
              <a:t>トン</a:t>
            </a:r>
          </a:p>
          <a:p>
            <a:r>
              <a:rPr kumimoji="1" lang="ja-JP" altLang="en-US" sz="1200" kern="1200" dirty="0">
                <a:solidFill>
                  <a:schemeClr val="tx1"/>
                </a:solidFill>
                <a:effectLst/>
                <a:latin typeface="+mn-lt"/>
                <a:ea typeface="+mn-ea"/>
                <a:cs typeface="+mn-cs"/>
              </a:rPr>
              <a:t>　　　香港　　　　　</a:t>
            </a:r>
            <a:r>
              <a:rPr kumimoji="1" lang="en-US" altLang="ja-JP" sz="1200" kern="1200" dirty="0">
                <a:solidFill>
                  <a:schemeClr val="tx1"/>
                </a:solidFill>
                <a:effectLst/>
                <a:latin typeface="+mn-lt"/>
                <a:ea typeface="+mn-ea"/>
                <a:cs typeface="+mn-cs"/>
              </a:rPr>
              <a:t>340</a:t>
            </a:r>
            <a:r>
              <a:rPr kumimoji="1" lang="ja-JP" altLang="en-US" sz="1200" kern="1200" dirty="0">
                <a:solidFill>
                  <a:schemeClr val="tx1"/>
                </a:solidFill>
                <a:effectLst/>
                <a:latin typeface="+mn-lt"/>
                <a:ea typeface="+mn-ea"/>
                <a:cs typeface="+mn-cs"/>
              </a:rPr>
              <a:t>トン</a:t>
            </a:r>
          </a:p>
          <a:p>
            <a:r>
              <a:rPr kumimoji="1" lang="ja-JP" altLang="en-US" sz="1200" kern="1200" dirty="0">
                <a:solidFill>
                  <a:schemeClr val="tx1"/>
                </a:solidFill>
                <a:effectLst/>
                <a:latin typeface="+mn-lt"/>
                <a:ea typeface="+mn-ea"/>
                <a:cs typeface="+mn-cs"/>
              </a:rPr>
              <a:t>　　　シンガポール　　</a:t>
            </a:r>
            <a:r>
              <a:rPr kumimoji="1" lang="en-US" altLang="ja-JP" sz="1200" kern="1200" dirty="0">
                <a:solidFill>
                  <a:schemeClr val="tx1"/>
                </a:solidFill>
                <a:effectLst/>
                <a:latin typeface="+mn-lt"/>
                <a:ea typeface="+mn-ea"/>
                <a:cs typeface="+mn-cs"/>
              </a:rPr>
              <a:t>75</a:t>
            </a:r>
            <a:r>
              <a:rPr kumimoji="1" lang="ja-JP" altLang="en-US" sz="1200" kern="1200" dirty="0">
                <a:solidFill>
                  <a:schemeClr val="tx1"/>
                </a:solidFill>
                <a:effectLst/>
                <a:latin typeface="+mn-lt"/>
                <a:ea typeface="+mn-ea"/>
                <a:cs typeface="+mn-cs"/>
              </a:rPr>
              <a:t>トン</a:t>
            </a:r>
          </a:p>
          <a:p>
            <a:r>
              <a:rPr kumimoji="1" lang="ja-JP" altLang="en-US" sz="1200" kern="1200" dirty="0">
                <a:solidFill>
                  <a:schemeClr val="tx1"/>
                </a:solidFill>
                <a:effectLst/>
                <a:latin typeface="+mn-lt"/>
                <a:ea typeface="+mn-ea"/>
                <a:cs typeface="+mn-cs"/>
              </a:rPr>
              <a:t>　　　その他　　　 　</a:t>
            </a:r>
            <a:r>
              <a:rPr kumimoji="1" lang="en-US" altLang="ja-JP" sz="1200" kern="1200" dirty="0">
                <a:solidFill>
                  <a:schemeClr val="tx1"/>
                </a:solidFill>
                <a:effectLst/>
                <a:latin typeface="+mn-lt"/>
                <a:ea typeface="+mn-ea"/>
                <a:cs typeface="+mn-cs"/>
              </a:rPr>
              <a:t>245</a:t>
            </a:r>
            <a:r>
              <a:rPr kumimoji="1" lang="ja-JP" altLang="en-US" sz="1200" kern="1200" dirty="0">
                <a:solidFill>
                  <a:schemeClr val="tx1"/>
                </a:solidFill>
                <a:effectLst/>
                <a:latin typeface="+mn-lt"/>
                <a:ea typeface="+mn-ea"/>
                <a:cs typeface="+mn-cs"/>
              </a:rPr>
              <a:t>トン（タイ・マレーシア・台湾他）</a:t>
            </a:r>
          </a:p>
          <a:p>
            <a:r>
              <a:rPr kumimoji="1" lang="ja-JP" altLang="en-US" sz="1200" kern="1200" dirty="0">
                <a:solidFill>
                  <a:schemeClr val="tx1"/>
                </a:solidFill>
                <a:effectLst/>
                <a:latin typeface="+mn-lt"/>
                <a:ea typeface="+mn-ea"/>
                <a:cs typeface="+mn-cs"/>
              </a:rPr>
              <a:t>　　　計　　　　　 </a:t>
            </a:r>
            <a:r>
              <a:rPr kumimoji="1" lang="en-US" altLang="ja-JP" sz="1200" kern="1200" dirty="0">
                <a:solidFill>
                  <a:schemeClr val="tx1"/>
                </a:solidFill>
                <a:effectLst/>
                <a:latin typeface="+mn-lt"/>
                <a:ea typeface="+mn-ea"/>
                <a:cs typeface="+mn-cs"/>
              </a:rPr>
              <a:t>1,186</a:t>
            </a:r>
            <a:r>
              <a:rPr kumimoji="1" lang="ja-JP" altLang="en-US" sz="1200" kern="1200" dirty="0">
                <a:solidFill>
                  <a:schemeClr val="tx1"/>
                </a:solidFill>
                <a:effectLst/>
                <a:latin typeface="+mn-lt"/>
                <a:ea typeface="+mn-ea"/>
                <a:cs typeface="+mn-cs"/>
              </a:rPr>
              <a:t>トン　</a:t>
            </a:r>
          </a:p>
          <a:p>
            <a:r>
              <a:rPr kumimoji="1" lang="ja-JP" altLang="en-US" sz="1200" kern="1200" dirty="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5</a:t>
            </a:fld>
            <a:endParaRPr kumimoji="1" lang="ja-JP" altLang="en-US"/>
          </a:p>
        </p:txBody>
      </p:sp>
    </p:spTree>
    <p:extLst>
      <p:ext uri="{BB962C8B-B14F-4D97-AF65-F5344CB8AC3E}">
        <p14:creationId xmlns:p14="http://schemas.microsoft.com/office/powerpoint/2010/main" val="416015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●次に、北海道米の作付品種を見てみましょう。</a:t>
            </a:r>
          </a:p>
          <a:p>
            <a:r>
              <a:rPr kumimoji="1" lang="ja-JP" altLang="ja-JP" sz="1200" kern="1200" dirty="0">
                <a:solidFill>
                  <a:schemeClr val="tx1"/>
                </a:solidFill>
                <a:effectLst/>
                <a:latin typeface="+mn-lt"/>
                <a:ea typeface="+mn-ea"/>
                <a:cs typeface="+mn-cs"/>
              </a:rPr>
              <a:t>●北海道では、家庭用や業務用、冷凍米飯向けなど、様々な用途向けのお米が作られており、もち米や酒米まで合わせると約</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品種にのぼります。</a:t>
            </a:r>
          </a:p>
          <a:p>
            <a:r>
              <a:rPr kumimoji="1" lang="ja-JP" altLang="ja-JP" sz="1200" kern="1200" dirty="0">
                <a:solidFill>
                  <a:schemeClr val="tx1"/>
                </a:solidFill>
                <a:effectLst/>
                <a:latin typeface="+mn-lt"/>
                <a:ea typeface="+mn-ea"/>
                <a:cs typeface="+mn-cs"/>
              </a:rPr>
              <a:t>●このように、どのようなニーズにも対応できる幅広い品ぞろえが北海道米の魅力のひとつでもあります。</a:t>
            </a:r>
          </a:p>
          <a:p>
            <a:r>
              <a:rPr kumimoji="1" lang="ja-JP" altLang="ja-JP" sz="1200" kern="1200" dirty="0">
                <a:solidFill>
                  <a:schemeClr val="tx1"/>
                </a:solidFill>
                <a:effectLst/>
                <a:latin typeface="+mn-lt"/>
                <a:ea typeface="+mn-ea"/>
                <a:cs typeface="+mn-cs"/>
              </a:rPr>
              <a:t>●その中で一番作付が多いのは、全体の約半分の作付を占める「ななつぼし」です。つや、粘り、甘みのバランスが抜群で、冷めても美味しさが長持ちするため、お弁当やお寿司などに人気です。</a:t>
            </a:r>
          </a:p>
          <a:p>
            <a:r>
              <a:rPr kumimoji="1" lang="ja-JP" altLang="ja-JP" sz="1200" kern="1200" dirty="0">
                <a:solidFill>
                  <a:schemeClr val="tx1"/>
                </a:solidFill>
                <a:effectLst/>
                <a:latin typeface="+mn-lt"/>
                <a:ea typeface="+mn-ea"/>
                <a:cs typeface="+mn-cs"/>
              </a:rPr>
              <a:t>●続いて多い「ゆめぴりか」は、つややかで美しい炊き上がりが特徴で、豊かな甘みで濃い味わいのため、白いごはんそのものを味わうのがオススメです。</a:t>
            </a:r>
          </a:p>
          <a:p>
            <a:r>
              <a:rPr kumimoji="1" lang="ja-JP" altLang="ja-JP" sz="1200" kern="1200" dirty="0">
                <a:solidFill>
                  <a:schemeClr val="tx1"/>
                </a:solidFill>
                <a:effectLst/>
                <a:latin typeface="+mn-lt"/>
                <a:ea typeface="+mn-ea"/>
                <a:cs typeface="+mn-cs"/>
              </a:rPr>
              <a:t>●「きらら</a:t>
            </a:r>
            <a:r>
              <a:rPr kumimoji="1" lang="en-US" altLang="ja-JP" sz="1200" kern="1200" dirty="0">
                <a:solidFill>
                  <a:schemeClr val="tx1"/>
                </a:solidFill>
                <a:effectLst/>
                <a:latin typeface="+mn-lt"/>
                <a:ea typeface="+mn-ea"/>
                <a:cs typeface="+mn-cs"/>
              </a:rPr>
              <a:t>397</a:t>
            </a:r>
            <a:r>
              <a:rPr kumimoji="1" lang="ja-JP" altLang="ja-JP" sz="1200" kern="1200" dirty="0">
                <a:solidFill>
                  <a:schemeClr val="tx1"/>
                </a:solidFill>
                <a:effectLst/>
                <a:latin typeface="+mn-lt"/>
                <a:ea typeface="+mn-ea"/>
                <a:cs typeface="+mn-cs"/>
              </a:rPr>
              <a:t>」に次ぐ作付第</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位の「ふっくりんこ」は、道南地域と空知地区の一部のみで作付されている品種で、その名の通り、見た目も食感もふっくらでつやがあります。甘みも強く、おにぎりや和食全般、特に魚介系との相性が抜群です。</a:t>
            </a:r>
          </a:p>
          <a:p>
            <a:r>
              <a:rPr kumimoji="1" lang="ja-JP" altLang="ja-JP" sz="1200" kern="1200" dirty="0">
                <a:solidFill>
                  <a:schemeClr val="tx1"/>
                </a:solidFill>
                <a:effectLst/>
                <a:latin typeface="+mn-lt"/>
                <a:ea typeface="+mn-ea"/>
                <a:cs typeface="+mn-cs"/>
              </a:rPr>
              <a:t>●このように個性豊かな北海道米は好みやお料理に合わせて、色々選ぶことができます。</a:t>
            </a:r>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6</a:t>
            </a:fld>
            <a:endParaRPr kumimoji="1" lang="ja-JP" altLang="en-US"/>
          </a:p>
        </p:txBody>
      </p:sp>
    </p:spTree>
    <p:extLst>
      <p:ext uri="{BB962C8B-B14F-4D97-AF65-F5344CB8AC3E}">
        <p14:creationId xmlns:p14="http://schemas.microsoft.com/office/powerpoint/2010/main" val="191276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●北海道では、お餅などの原料になる「もち米」も作られています。</a:t>
            </a:r>
          </a:p>
          <a:p>
            <a:r>
              <a:rPr kumimoji="1" lang="ja-JP" altLang="ja-JP" sz="1200" kern="1200" dirty="0">
                <a:solidFill>
                  <a:schemeClr val="tx1"/>
                </a:solidFill>
                <a:effectLst/>
                <a:latin typeface="+mn-lt"/>
                <a:ea typeface="+mn-ea"/>
                <a:cs typeface="+mn-cs"/>
              </a:rPr>
              <a:t>●実は、北海道はもち米の生産量がダントツ全国一位で、そのシェアは</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％にもなります。</a:t>
            </a:r>
          </a:p>
          <a:p>
            <a:r>
              <a:rPr kumimoji="1" lang="ja-JP" altLang="ja-JP" sz="1200" kern="1200" dirty="0">
                <a:solidFill>
                  <a:schemeClr val="tx1"/>
                </a:solidFill>
                <a:effectLst/>
                <a:latin typeface="+mn-lt"/>
                <a:ea typeface="+mn-ea"/>
                <a:cs typeface="+mn-cs"/>
              </a:rPr>
              <a:t>●代表的な品種である「はくちょうもち」「きたゆきもち」は柔らかさと粘りが長持ちするのが特徴で、赤飯やおこわ、大福やおはぎなどに最適です。</a:t>
            </a:r>
          </a:p>
          <a:p>
            <a:r>
              <a:rPr kumimoji="1" lang="ja-JP" altLang="ja-JP" sz="1200" kern="1200" dirty="0">
                <a:solidFill>
                  <a:schemeClr val="tx1"/>
                </a:solidFill>
                <a:effectLst/>
                <a:latin typeface="+mn-lt"/>
                <a:ea typeface="+mn-ea"/>
                <a:cs typeface="+mn-cs"/>
              </a:rPr>
              <a:t>●また、逆に、硬くなり易く、切り餅や米菓に向いた「きたふくもち」などの品種も作付けされています。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7</a:t>
            </a:fld>
            <a:endParaRPr kumimoji="1" lang="ja-JP" altLang="en-US"/>
          </a:p>
        </p:txBody>
      </p:sp>
    </p:spTree>
    <p:extLst>
      <p:ext uri="{BB962C8B-B14F-4D97-AF65-F5344CB8AC3E}">
        <p14:creationId xmlns:p14="http://schemas.microsoft.com/office/powerpoint/2010/main" val="165376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●ここからは、お米・ごはんの大切さについて学んでいきましょう。</a:t>
            </a:r>
          </a:p>
          <a:p>
            <a:r>
              <a:rPr kumimoji="1" lang="ja-JP" altLang="ja-JP" sz="1200" kern="1200" dirty="0">
                <a:solidFill>
                  <a:schemeClr val="tx1"/>
                </a:solidFill>
                <a:effectLst/>
                <a:latin typeface="+mn-lt"/>
                <a:ea typeface="+mn-ea"/>
                <a:cs typeface="+mn-cs"/>
              </a:rPr>
              <a:t>●お米には、筋肉や脳を動かすエネルギー源となる炭水化物と、体を作るたんぱく質などが含まれており、特に皆さんのような成長期にはとても大切な栄養素となります。</a:t>
            </a:r>
          </a:p>
          <a:p>
            <a:r>
              <a:rPr kumimoji="1" lang="ja-JP" altLang="ja-JP" sz="1200" kern="1200" dirty="0">
                <a:solidFill>
                  <a:schemeClr val="tx1"/>
                </a:solidFill>
                <a:effectLst/>
                <a:latin typeface="+mn-lt"/>
                <a:ea typeface="+mn-ea"/>
                <a:cs typeface="+mn-cs"/>
              </a:rPr>
              <a:t>●また、ミネラルやビタミン、食物繊維なども含まれ、とても栄養バランスに優れた食べ物です。</a:t>
            </a:r>
          </a:p>
          <a:p>
            <a:r>
              <a:rPr kumimoji="1" lang="ja-JP" altLang="ja-JP" sz="1200" kern="1200" dirty="0">
                <a:solidFill>
                  <a:schemeClr val="tx1"/>
                </a:solidFill>
                <a:effectLst/>
                <a:latin typeface="+mn-lt"/>
                <a:ea typeface="+mn-ea"/>
                <a:cs typeface="+mn-cs"/>
              </a:rPr>
              <a:t>●日本人は、昔からお米を主食として、生きるために必要なエネルギーをお米からとってきた歴史があるんです。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詳細は、「お米のはなし」（先生用マニュアル）の</a:t>
            </a:r>
            <a:r>
              <a:rPr kumimoji="1" lang="en-US" altLang="ja-JP" sz="1200" kern="1200" dirty="0">
                <a:solidFill>
                  <a:schemeClr val="tx1"/>
                </a:solidFill>
                <a:effectLst/>
                <a:latin typeface="+mn-lt"/>
                <a:ea typeface="+mn-ea"/>
                <a:cs typeface="+mn-cs"/>
              </a:rPr>
              <a:t>22</a:t>
            </a:r>
            <a:r>
              <a:rPr kumimoji="1" lang="ja-JP" altLang="en-US" sz="1200" kern="1200" dirty="0">
                <a:solidFill>
                  <a:schemeClr val="tx1"/>
                </a:solidFill>
                <a:effectLst/>
                <a:latin typeface="+mn-lt"/>
                <a:ea typeface="+mn-ea"/>
                <a:cs typeface="+mn-cs"/>
              </a:rPr>
              <a:t>ページを参照</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8</a:t>
            </a:fld>
            <a:endParaRPr kumimoji="1" lang="ja-JP" altLang="en-US"/>
          </a:p>
        </p:txBody>
      </p:sp>
    </p:spTree>
    <p:extLst>
      <p:ext uri="{BB962C8B-B14F-4D97-AF65-F5344CB8AC3E}">
        <p14:creationId xmlns:p14="http://schemas.microsoft.com/office/powerpoint/2010/main" val="103374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●わたしたちの体は毎日の食事で作られています。ですが、ひとつの食べ物で必要な栄養を全てとることはできません。</a:t>
            </a:r>
          </a:p>
          <a:p>
            <a:r>
              <a:rPr kumimoji="1" lang="ja-JP" altLang="ja-JP" sz="1200" kern="1200" dirty="0">
                <a:solidFill>
                  <a:schemeClr val="tx1"/>
                </a:solidFill>
                <a:effectLst/>
                <a:latin typeface="+mn-lt"/>
                <a:ea typeface="+mn-ea"/>
                <a:cs typeface="+mn-cs"/>
              </a:rPr>
              <a:t>●ごはんを「主食」とし、魚、肉などの「主菜」、野菜や海藻などの「副菜」、それとお味噌汁を組み合わせた「一汁三菜」を基本とする「和食」は、理想的な栄養バランスとなります。</a:t>
            </a:r>
          </a:p>
          <a:p>
            <a:r>
              <a:rPr kumimoji="1" lang="ja-JP" altLang="ja-JP" sz="1200" kern="1200" dirty="0">
                <a:solidFill>
                  <a:schemeClr val="tx1"/>
                </a:solidFill>
                <a:effectLst/>
                <a:latin typeface="+mn-lt"/>
                <a:ea typeface="+mn-ea"/>
                <a:cs typeface="+mn-cs"/>
              </a:rPr>
              <a:t>●「和食」は、</a:t>
            </a:r>
            <a:r>
              <a:rPr kumimoji="1" lang="en-US" altLang="ja-JP" sz="1200" kern="1200" dirty="0">
                <a:solidFill>
                  <a:schemeClr val="tx1"/>
                </a:solidFill>
                <a:effectLst/>
                <a:latin typeface="+mn-lt"/>
                <a:ea typeface="+mn-ea"/>
                <a:cs typeface="+mn-cs"/>
              </a:rPr>
              <a:t>2013</a:t>
            </a:r>
            <a:r>
              <a:rPr kumimoji="1" lang="ja-JP" altLang="ja-JP" sz="1200" kern="1200" dirty="0">
                <a:solidFill>
                  <a:schemeClr val="tx1"/>
                </a:solidFill>
                <a:effectLst/>
                <a:latin typeface="+mn-lt"/>
                <a:ea typeface="+mn-ea"/>
                <a:cs typeface="+mn-cs"/>
              </a:rPr>
              <a:t>年にユネスコ無形文化遺産に登録され、理想的な栄養バランスの食事として世界でも評価されてるんです。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詳細は、「お米のはなし」（先生用マニュアル）の</a:t>
            </a:r>
            <a:r>
              <a:rPr kumimoji="1" lang="en-US" altLang="ja-JP" sz="1200" kern="1200" dirty="0">
                <a:solidFill>
                  <a:schemeClr val="tx1"/>
                </a:solidFill>
                <a:effectLst/>
                <a:latin typeface="+mn-lt"/>
                <a:ea typeface="+mn-ea"/>
                <a:cs typeface="+mn-cs"/>
              </a:rPr>
              <a:t>23</a:t>
            </a:r>
            <a:r>
              <a:rPr kumimoji="1" lang="ja-JP" altLang="en-US" sz="1200" kern="1200" dirty="0">
                <a:solidFill>
                  <a:schemeClr val="tx1"/>
                </a:solidFill>
                <a:effectLst/>
                <a:latin typeface="+mn-lt"/>
                <a:ea typeface="+mn-ea"/>
                <a:cs typeface="+mn-cs"/>
              </a:rPr>
              <a:t>ページを参照</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1E12514-F075-42A5-8698-3D610CE429A6}" type="slidenum">
              <a:rPr kumimoji="1" lang="ja-JP" altLang="en-US" smtClean="0"/>
              <a:t>9</a:t>
            </a:fld>
            <a:endParaRPr kumimoji="1" lang="ja-JP" altLang="en-US"/>
          </a:p>
        </p:txBody>
      </p:sp>
    </p:spTree>
    <p:extLst>
      <p:ext uri="{BB962C8B-B14F-4D97-AF65-F5344CB8AC3E}">
        <p14:creationId xmlns:p14="http://schemas.microsoft.com/office/powerpoint/2010/main" val="122378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F8C26-6198-4707-B29D-325941F3347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A794485-F3D4-40D6-9507-3BECCC3236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8595007-33CA-40E3-80F5-244C4FCA43FE}"/>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5" name="フッター プレースホルダー 4">
            <a:extLst>
              <a:ext uri="{FF2B5EF4-FFF2-40B4-BE49-F238E27FC236}">
                <a16:creationId xmlns:a16="http://schemas.microsoft.com/office/drawing/2014/main" id="{9A5EDF66-E1F5-44A1-A8BF-D97E2D8170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11BDC4-326B-4845-92E4-25AE9E3C8E54}"/>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255094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E0F87D-122F-4B3D-8F67-26F0929E348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2BFF91-2A7C-4DC9-A867-AD95C2729FC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EA0ABD-2CD3-4BB8-9D77-298F46B016EC}"/>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5" name="フッター プレースホルダー 4">
            <a:extLst>
              <a:ext uri="{FF2B5EF4-FFF2-40B4-BE49-F238E27FC236}">
                <a16:creationId xmlns:a16="http://schemas.microsoft.com/office/drawing/2014/main" id="{39CEB315-27FF-4F87-A78D-0C047EB0C4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2ABCDD-FAD8-4BC6-B6F6-C34BB8908ECF}"/>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31770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D9F6CF0-4874-48B1-86DB-56E28AE45F5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75E7CE5-539F-4D98-8E41-CBFE0D36B86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2B87B6-9CA9-4EAE-8602-B68479122050}"/>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5" name="フッター プレースホルダー 4">
            <a:extLst>
              <a:ext uri="{FF2B5EF4-FFF2-40B4-BE49-F238E27FC236}">
                <a16:creationId xmlns:a16="http://schemas.microsoft.com/office/drawing/2014/main" id="{A6C5B068-ED32-464E-A1D6-8779087562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54C093-EC0F-4566-8029-ABFED0DCB260}"/>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322216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B782C-14E5-4167-8BB6-DCBE95F43C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96736-1AE8-4127-8622-2754C6FDDAA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2AB787-75BF-4999-B094-7FB4786E555D}"/>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5" name="フッター プレースホルダー 4">
            <a:extLst>
              <a:ext uri="{FF2B5EF4-FFF2-40B4-BE49-F238E27FC236}">
                <a16:creationId xmlns:a16="http://schemas.microsoft.com/office/drawing/2014/main" id="{AA42A0E4-AE2E-4448-AE98-3AF63B5909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0A9699-1DFC-47D8-9520-38C2361B0610}"/>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135348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74BE1-481C-481F-99E3-FFF80948A80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EC271C-1762-4581-9D8E-1401DE1E3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0342E0E-982E-4CBE-89E9-4BFF49AC7586}"/>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5" name="フッター プレースホルダー 4">
            <a:extLst>
              <a:ext uri="{FF2B5EF4-FFF2-40B4-BE49-F238E27FC236}">
                <a16:creationId xmlns:a16="http://schemas.microsoft.com/office/drawing/2014/main" id="{3BDD907A-9AA8-49DB-88C6-7E563D612A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20E63A-FCAA-4098-B06B-BACAD63613B6}"/>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216383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BC7642-6510-4756-A831-5C874D5CCCE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47B91B-8E8C-4540-B8FA-E7A2AE168E8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A1C78C-9B2E-4A00-B233-567658576CD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B7B9DD-F3CC-4DA6-B596-C761E9DBCECE}"/>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6" name="フッター プレースホルダー 5">
            <a:extLst>
              <a:ext uri="{FF2B5EF4-FFF2-40B4-BE49-F238E27FC236}">
                <a16:creationId xmlns:a16="http://schemas.microsoft.com/office/drawing/2014/main" id="{71A57BC8-EE5A-492C-8616-69E019292E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CC42D4-67CD-4ED0-9A82-2EDD2F18BC29}"/>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113234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6C2C54-D5B3-469D-8153-D363B24613E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B8DF71-715B-48B1-84B8-CBBB27DBD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B9904D-3C9C-44B2-A6F2-C1B1C7AF5F8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DC7D08E-367E-4240-B86A-6EC974004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AEB8DB6-5D57-413D-92AA-5A009765AFE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E4B980C-32F1-4133-837B-538EECDDE3C5}"/>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8" name="フッター プレースホルダー 7">
            <a:extLst>
              <a:ext uri="{FF2B5EF4-FFF2-40B4-BE49-F238E27FC236}">
                <a16:creationId xmlns:a16="http://schemas.microsoft.com/office/drawing/2014/main" id="{79D03CD7-4AAF-4E6D-949A-0F494A1935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85CA574-B50E-43BD-A142-6D53CD436920}"/>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342269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0A71A-495A-4A4D-A855-5B65AB61F41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510101-5C9F-4F2E-8440-9EA1411DAD9A}"/>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4" name="フッター プレースホルダー 3">
            <a:extLst>
              <a:ext uri="{FF2B5EF4-FFF2-40B4-BE49-F238E27FC236}">
                <a16:creationId xmlns:a16="http://schemas.microsoft.com/office/drawing/2014/main" id="{A8E7AF94-6C65-4444-88C3-CDEC53B8BFC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D5AA07-162A-41CD-943B-DDA3AF769BC1}"/>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261896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729BF4C-7E49-469A-892A-592356ADC270}"/>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3" name="フッター プレースホルダー 2">
            <a:extLst>
              <a:ext uri="{FF2B5EF4-FFF2-40B4-BE49-F238E27FC236}">
                <a16:creationId xmlns:a16="http://schemas.microsoft.com/office/drawing/2014/main" id="{A8C5B694-2832-436A-B5D6-C36539E7F64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6913639-C7B6-4A2B-A387-30ACC6718329}"/>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40334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43A020-7069-423C-9AF1-05410DC053F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8001CE-6E5F-4FB5-BD90-44E83ED13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98554D5-6A94-4093-92A9-C8E5FAA70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0A1F608-6D55-4953-BF8D-552AADAD75D3}"/>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6" name="フッター プレースホルダー 5">
            <a:extLst>
              <a:ext uri="{FF2B5EF4-FFF2-40B4-BE49-F238E27FC236}">
                <a16:creationId xmlns:a16="http://schemas.microsoft.com/office/drawing/2014/main" id="{06D5D7DB-E827-4748-84A3-40FF258B4E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1793EF6-9376-4BD5-BAFF-67510A88EE1E}"/>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41156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C5272-39F2-4BF5-9EE3-816596679D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242A6F-800D-428E-80E6-60A1EA407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F953545-E1D3-49AE-98F6-2AFEC574F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A6B2CA-5335-4CC1-83B8-E197DAD3C15C}"/>
              </a:ext>
            </a:extLst>
          </p:cNvPr>
          <p:cNvSpPr>
            <a:spLocks noGrp="1"/>
          </p:cNvSpPr>
          <p:nvPr>
            <p:ph type="dt" sz="half" idx="10"/>
          </p:nvPr>
        </p:nvSpPr>
        <p:spPr/>
        <p:txBody>
          <a:bodyPr/>
          <a:lstStyle/>
          <a:p>
            <a:fld id="{8DF60F42-90D2-42BA-918F-72C4B1B7C815}" type="datetimeFigureOut">
              <a:rPr kumimoji="1" lang="ja-JP" altLang="en-US" smtClean="0"/>
              <a:t>2020/7/6</a:t>
            </a:fld>
            <a:endParaRPr kumimoji="1" lang="ja-JP" altLang="en-US"/>
          </a:p>
        </p:txBody>
      </p:sp>
      <p:sp>
        <p:nvSpPr>
          <p:cNvPr id="6" name="フッター プレースホルダー 5">
            <a:extLst>
              <a:ext uri="{FF2B5EF4-FFF2-40B4-BE49-F238E27FC236}">
                <a16:creationId xmlns:a16="http://schemas.microsoft.com/office/drawing/2014/main" id="{171EA34E-1305-4377-804F-CAF54B065D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7CFB9A-C6D6-4815-B58F-99B55EA6B82C}"/>
              </a:ext>
            </a:extLst>
          </p:cNvPr>
          <p:cNvSpPr>
            <a:spLocks noGrp="1"/>
          </p:cNvSpPr>
          <p:nvPr>
            <p:ph type="sldNum" sz="quarter" idx="12"/>
          </p:nvPr>
        </p:nvSpPr>
        <p:spPr/>
        <p:txBody>
          <a:body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150887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2852C3C-4979-41F5-A037-A4789FBFD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9C5A9A0-034A-42B9-AB5B-351464005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276E01-2710-44DC-898C-63CFF527D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60F42-90D2-42BA-918F-72C4B1B7C815}" type="datetimeFigureOut">
              <a:rPr kumimoji="1" lang="ja-JP" altLang="en-US" smtClean="0"/>
              <a:t>2020/7/6</a:t>
            </a:fld>
            <a:endParaRPr kumimoji="1" lang="ja-JP" altLang="en-US"/>
          </a:p>
        </p:txBody>
      </p:sp>
      <p:sp>
        <p:nvSpPr>
          <p:cNvPr id="5" name="フッター プレースホルダー 4">
            <a:extLst>
              <a:ext uri="{FF2B5EF4-FFF2-40B4-BE49-F238E27FC236}">
                <a16:creationId xmlns:a16="http://schemas.microsoft.com/office/drawing/2014/main" id="{4EA8EDCF-FC5E-4D52-A2CB-29AE9857A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32D9AB0-4868-4A49-A7E6-422C875A0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2677B-616B-434C-973F-29A7B975F193}" type="slidenum">
              <a:rPr kumimoji="1" lang="ja-JP" altLang="en-US" smtClean="0"/>
              <a:t>‹#›</a:t>
            </a:fld>
            <a:endParaRPr kumimoji="1" lang="ja-JP" altLang="en-US"/>
          </a:p>
        </p:txBody>
      </p:sp>
    </p:spTree>
    <p:extLst>
      <p:ext uri="{BB962C8B-B14F-4D97-AF65-F5344CB8AC3E}">
        <p14:creationId xmlns:p14="http://schemas.microsoft.com/office/powerpoint/2010/main" val="2443512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0AC5B-FD56-4E9E-8A82-9F0E47FFDFE6}"/>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264FE197-6083-4C4A-89D4-70C7AE267747}"/>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ECA5BD79-4AB2-4E69-820C-B0AD7A7F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978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B2ED040-228E-4F6D-9DE1-139F3868A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886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DF50930-42F3-4424-B329-6F7023984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601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6CA159-0C9C-4490-ABAC-232B5C4AC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843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EB58491-AF7C-4D28-8005-A11D3A1FE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378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CF09D2-6FE5-4018-BBA1-5B5EA2374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879" y="1039513"/>
            <a:ext cx="3859381" cy="4778971"/>
          </a:xfrm>
          <a:prstGeom prst="rect">
            <a:avLst/>
          </a:prstGeom>
        </p:spPr>
      </p:pic>
      <p:pic>
        <p:nvPicPr>
          <p:cNvPr id="5" name="図 4">
            <a:extLst>
              <a:ext uri="{FF2B5EF4-FFF2-40B4-BE49-F238E27FC236}">
                <a16:creationId xmlns:a16="http://schemas.microsoft.com/office/drawing/2014/main" id="{D2F45D9C-63BA-446E-8A9A-0240FBCE4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564" y="764369"/>
            <a:ext cx="2230609" cy="2592982"/>
          </a:xfrm>
          <a:prstGeom prst="rect">
            <a:avLst/>
          </a:prstGeom>
        </p:spPr>
      </p:pic>
      <p:pic>
        <p:nvPicPr>
          <p:cNvPr id="7" name="図 6">
            <a:extLst>
              <a:ext uri="{FF2B5EF4-FFF2-40B4-BE49-F238E27FC236}">
                <a16:creationId xmlns:a16="http://schemas.microsoft.com/office/drawing/2014/main" id="{4F5E6DEF-40DE-4E9B-A66B-E9EA153EF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273" y="764369"/>
            <a:ext cx="2230609" cy="2592982"/>
          </a:xfrm>
          <a:prstGeom prst="rect">
            <a:avLst/>
          </a:prstGeom>
        </p:spPr>
      </p:pic>
      <p:pic>
        <p:nvPicPr>
          <p:cNvPr id="9" name="図 8">
            <a:extLst>
              <a:ext uri="{FF2B5EF4-FFF2-40B4-BE49-F238E27FC236}">
                <a16:creationId xmlns:a16="http://schemas.microsoft.com/office/drawing/2014/main" id="{0707BF97-4920-4A0B-AA34-BC811AD9CE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260" y="3693307"/>
            <a:ext cx="2053449" cy="2592983"/>
          </a:xfrm>
          <a:prstGeom prst="rect">
            <a:avLst/>
          </a:prstGeom>
        </p:spPr>
      </p:pic>
      <p:pic>
        <p:nvPicPr>
          <p:cNvPr id="11" name="図 10">
            <a:extLst>
              <a:ext uri="{FF2B5EF4-FFF2-40B4-BE49-F238E27FC236}">
                <a16:creationId xmlns:a16="http://schemas.microsoft.com/office/drawing/2014/main" id="{D62D94EA-62C7-4324-9F5F-C12DEE50A2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7431" y="3693308"/>
            <a:ext cx="2053449" cy="2592983"/>
          </a:xfrm>
          <a:prstGeom prst="rect">
            <a:avLst/>
          </a:prstGeom>
        </p:spPr>
      </p:pic>
      <p:sp>
        <p:nvSpPr>
          <p:cNvPr id="12" name="テキスト ボックス 11">
            <a:extLst>
              <a:ext uri="{FF2B5EF4-FFF2-40B4-BE49-F238E27FC236}">
                <a16:creationId xmlns:a16="http://schemas.microsoft.com/office/drawing/2014/main" id="{79E989F1-5CC0-4EA3-ACF4-C7206F5B61A8}"/>
              </a:ext>
            </a:extLst>
          </p:cNvPr>
          <p:cNvSpPr txBox="1"/>
          <p:nvPr/>
        </p:nvSpPr>
        <p:spPr>
          <a:xfrm>
            <a:off x="514350" y="478615"/>
            <a:ext cx="2789546" cy="369332"/>
          </a:xfrm>
          <a:prstGeom prst="rect">
            <a:avLst/>
          </a:prstGeom>
          <a:noFill/>
        </p:spPr>
        <p:txBody>
          <a:bodyPr wrap="none" rtlCol="0">
            <a:spAutoFit/>
          </a:bodyPr>
          <a:lstStyle/>
          <a:p>
            <a:r>
              <a:rPr lang="ja-JP" altLang="en-US" dirty="0"/>
              <a:t>キャラクター ポーズバリ</a:t>
            </a:r>
            <a:endParaRPr kumimoji="1" lang="ja-JP" altLang="en-US" dirty="0"/>
          </a:p>
        </p:txBody>
      </p:sp>
    </p:spTree>
    <p:extLst>
      <p:ext uri="{BB962C8B-B14F-4D97-AF65-F5344CB8AC3E}">
        <p14:creationId xmlns:p14="http://schemas.microsoft.com/office/powerpoint/2010/main" val="349762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62E7D75-8081-4DB5-93AF-225961627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678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F32693-CBB0-4DAA-BC05-94F1E3575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145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C155A2-478C-45FD-93A6-9800FD9D0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554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EAE028-4972-4380-85E3-123A2AA60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852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2879D6-BB84-4709-B056-A488AEDBA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114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C9AE7E-C7F6-47EF-B0C7-C1727DDC0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998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16D382-8B57-47FD-A850-423C3FD01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047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4F28EE-B625-4739-A640-641B421CD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47016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1D5B9EE1124434A9FAA6C2DE8E0D7EC" ma:contentTypeVersion="10" ma:contentTypeDescription="新しいドキュメントを作成します。" ma:contentTypeScope="" ma:versionID="87e48879ee2c6c7c40e7cc570058d438">
  <xsd:schema xmlns:xsd="http://www.w3.org/2001/XMLSchema" xmlns:xs="http://www.w3.org/2001/XMLSchema" xmlns:p="http://schemas.microsoft.com/office/2006/metadata/properties" xmlns:ns3="12647076-d1e2-4be2-ae88-b3027722f72d" xmlns:ns4="38c0b744-701f-482d-ba30-7e8067bfde2e" targetNamespace="http://schemas.microsoft.com/office/2006/metadata/properties" ma:root="true" ma:fieldsID="ebd15a97ddebe006ea6b50d5c520bb10" ns3:_="" ns4:_="">
    <xsd:import namespace="12647076-d1e2-4be2-ae88-b3027722f72d"/>
    <xsd:import namespace="38c0b744-701f-482d-ba30-7e8067bfde2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47076-d1e2-4be2-ae88-b3027722f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c0b744-701f-482d-ba30-7e8067bfde2e"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SharingHintHash" ma:index="17"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6550B6-7DF8-4074-8AE5-5AF3B16D60EE}">
  <ds:schemaRef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purl.org/dc/dcmitype/"/>
    <ds:schemaRef ds:uri="38c0b744-701f-482d-ba30-7e8067bfde2e"/>
    <ds:schemaRef ds:uri="12647076-d1e2-4be2-ae88-b3027722f72d"/>
  </ds:schemaRefs>
</ds:datastoreItem>
</file>

<file path=customXml/itemProps2.xml><?xml version="1.0" encoding="utf-8"?>
<ds:datastoreItem xmlns:ds="http://schemas.openxmlformats.org/officeDocument/2006/customXml" ds:itemID="{04DBEED0-2F2C-4C26-A9F8-C243CBBD6EA0}">
  <ds:schemaRefs>
    <ds:schemaRef ds:uri="http://schemas.microsoft.com/sharepoint/v3/contenttype/forms"/>
  </ds:schemaRefs>
</ds:datastoreItem>
</file>

<file path=customXml/itemProps3.xml><?xml version="1.0" encoding="utf-8"?>
<ds:datastoreItem xmlns:ds="http://schemas.openxmlformats.org/officeDocument/2006/customXml" ds:itemID="{EBDD9972-A201-4D6E-8DFC-1AA043C0B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47076-d1e2-4be2-ae88-b3027722f72d"/>
    <ds:schemaRef ds:uri="38c0b744-701f-482d-ba30-7e8067bfde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TotalTime>
  <Words>1783</Words>
  <Application>Microsoft Office PowerPoint</Application>
  <PresentationFormat>ワイド画面</PresentationFormat>
  <Paragraphs>87</Paragraphs>
  <Slides>14</Slides>
  <Notes>14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西村 優利</dc:creator>
  <cp:lastModifiedBy>青木 慎介</cp:lastModifiedBy>
  <cp:revision>14</cp:revision>
  <cp:lastPrinted>2020-06-03T05:24:26Z</cp:lastPrinted>
  <dcterms:created xsi:type="dcterms:W3CDTF">2020-03-12T02:36:22Z</dcterms:created>
  <dcterms:modified xsi:type="dcterms:W3CDTF">2020-07-06T01:13:29Z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0x01010041D5B9EE1124434A9FAA6C2DE8E0D7EC</vt:lpwstr>
  </property>
</Properties>
</file>